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713" r:id="rId3"/>
  </p:sldMasterIdLst>
  <p:notesMasterIdLst>
    <p:notesMasterId r:id="rId6"/>
  </p:notesMasterIdLst>
  <p:sldIdLst>
    <p:sldId id="310" r:id="rId4"/>
    <p:sldId id="343" r:id="rId5"/>
    <p:sldId id="11093558" r:id="rId7"/>
  </p:sldIdLst>
  <p:sldSz cx="12195175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50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2F5597"/>
    <a:srgbClr val="B8B8B8"/>
    <a:srgbClr val="2C508E"/>
    <a:srgbClr val="2F5596"/>
    <a:srgbClr val="2B4D89"/>
    <a:srgbClr val="DCDCDC"/>
    <a:srgbClr val="DB5253"/>
    <a:srgbClr val="AC2839"/>
    <a:srgbClr val="C905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594" y="-90"/>
      </p:cViewPr>
      <p:guideLst>
        <p:guide orient="horz" pos="2381"/>
        <p:guide pos="50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58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9F697-7B3E-4B61-BA36-BBED2B7961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Aparajita" panose="020B0604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>
                <a:defPPr>
                  <a:defRPr lang="zh-CN"/>
                </a:defPPr>
                <a:lvl1pPr algn="ctr">
                  <a:defRPr sz="2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defRPr>
                </a:lvl1pPr>
              </a:lstStyle>
              <a:p>
                <a:pPr lvl="0"/>
                <a:r>
                  <a:rPr lang="en-US" altLang="zh-CN" dirty="0"/>
                  <a:t>02</a:t>
                </a:r>
                <a:endParaRPr lang="zh-CN" altLang="en-US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>
                <a:defPPr>
                  <a:defRPr lang="zh-CN"/>
                </a:defPPr>
                <a:lvl1pPr algn="ctr">
                  <a:defRPr sz="2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defRPr>
                </a:lvl1pPr>
              </a:lstStyle>
              <a:p>
                <a:pPr lvl="0"/>
                <a:r>
                  <a:rPr lang="en-US" altLang="zh-CN" dirty="0"/>
                  <a:t>03</a:t>
                </a:r>
                <a:endParaRPr lang="zh-CN" altLang="en-US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>
                <a:defPPr>
                  <a:defRPr lang="zh-CN"/>
                </a:defPPr>
                <a:lvl1pPr algn="ctr">
                  <a:defRPr sz="2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defRPr>
                </a:lvl1pPr>
              </a:lstStyle>
              <a:p>
                <a:pPr lvl="0"/>
                <a:r>
                  <a:rPr lang="en-US" altLang="zh-CN" dirty="0"/>
                  <a:t>04</a:t>
                </a:r>
                <a:endParaRPr lang="zh-CN" altLang="en-US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25" name="矩形 24"/>
          <p:cNvSpPr/>
          <p:nvPr userDrawn="1"/>
        </p:nvSpPr>
        <p:spPr>
          <a:xfrm>
            <a:off x="3949379" y="704728"/>
            <a:ext cx="25699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Microsome annual work summary plan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 rot="2700000">
            <a:off x="-200109" y="-542693"/>
            <a:ext cx="1247416" cy="1247741"/>
          </a:xfrm>
          <a:prstGeom prst="rect">
            <a:avLst/>
          </a:prstGeom>
          <a:solidFill>
            <a:srgbClr val="2F5597"/>
          </a:soli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 rot="2700000">
            <a:off x="-572609" y="-222474"/>
            <a:ext cx="1016268" cy="1016533"/>
          </a:xfrm>
          <a:prstGeom prst="rect">
            <a:avLst/>
          </a:prstGeom>
          <a:gradFill>
            <a:gsLst>
              <a:gs pos="0">
                <a:srgbClr val="E0E0E0"/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59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sp>
        <p:nvSpPr>
          <p:cNvPr id="17" name="矩形 16"/>
          <p:cNvSpPr/>
          <p:nvPr userDrawn="1"/>
        </p:nvSpPr>
        <p:spPr>
          <a:xfrm rot="2700000">
            <a:off x="747943" y="235896"/>
            <a:ext cx="602483" cy="602640"/>
          </a:xfrm>
          <a:prstGeom prst="rect">
            <a:avLst/>
          </a:prstGeom>
          <a:gradFill>
            <a:gsLst>
              <a:gs pos="0">
                <a:srgbClr val="E0E0E0"/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sp>
        <p:nvSpPr>
          <p:cNvPr id="18" name="矩形 17"/>
          <p:cNvSpPr/>
          <p:nvPr userDrawn="1"/>
        </p:nvSpPr>
        <p:spPr>
          <a:xfrm rot="2700000">
            <a:off x="605800" y="1023488"/>
            <a:ext cx="266477" cy="266546"/>
          </a:xfrm>
          <a:prstGeom prst="rect">
            <a:avLst/>
          </a:prstGeom>
          <a:solidFill>
            <a:srgbClr val="2F5597"/>
          </a:soli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59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lIns="91440" tIns="45720" rIns="91440" bIns="4572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600206"/>
            <a:ext cx="10975658" cy="4525963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5" Type="http://schemas.openxmlformats.org/officeDocument/2006/relationships/theme" Target="../theme/theme1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1" y="0"/>
            <a:ext cx="12195175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88000">
                <a:schemeClr val="bg1">
                  <a:lumMod val="9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</p:sldLayoutIdLst>
  <p:hf sldNum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方正黑体简体" panose="03000509000000000000" pitchFamily="2" charset="-122"/>
          <a:ea typeface="方正黑体简体" panose="03000509000000000000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hyperlink" Target="https://yjs.hbue.edu.cn/" TargetMode="Externa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4621827" y="4077304"/>
            <a:ext cx="3146868" cy="662221"/>
          </a:xfrm>
          <a:prstGeom prst="roundRect">
            <a:avLst>
              <a:gd name="adj" fmla="val 50000"/>
            </a:avLst>
          </a:prstGeom>
          <a:solidFill>
            <a:srgbClr val="2F5596"/>
          </a:solidFill>
          <a:ln w="12700">
            <a:noFill/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超星博雅研究生教育集团</a:t>
            </a:r>
            <a:endParaRPr lang="en-US" altLang="zh-CN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616724" y="3771962"/>
            <a:ext cx="3048634" cy="161094"/>
            <a:chOff x="3200400" y="4092023"/>
            <a:chExt cx="5275414" cy="244152"/>
          </a:xfrm>
          <a:solidFill>
            <a:schemeClr val="accent2"/>
          </a:solidFill>
        </p:grpSpPr>
        <p:sp>
          <p:nvSpPr>
            <p:cNvPr id="8" name="菱形 7"/>
            <p:cNvSpPr/>
            <p:nvPr/>
          </p:nvSpPr>
          <p:spPr bwMode="auto">
            <a:xfrm>
              <a:off x="5781501" y="4092023"/>
              <a:ext cx="113211" cy="244152"/>
            </a:xfrm>
            <a:prstGeom prst="diamond">
              <a:avLst/>
            </a:prstGeom>
            <a:solidFill>
              <a:srgbClr val="2F5596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00400" y="4220899"/>
              <a:ext cx="2514600" cy="0"/>
            </a:xfrm>
            <a:prstGeom prst="line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961214" y="4220899"/>
              <a:ext cx="2514600" cy="0"/>
            </a:xfrm>
            <a:prstGeom prst="line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1921123" y="1938262"/>
            <a:ext cx="8352928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湖北经济学院研究生</a:t>
            </a:r>
            <a:r>
              <a:rPr lang="zh-CN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/>
              </a:rPr>
              <a:t>论文查重版审核</a:t>
            </a:r>
            <a:r>
              <a:rPr lang="zh-CN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操作手册</a:t>
            </a:r>
            <a:r>
              <a:rPr lang="en-US" altLang="zh-CN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导师端</a:t>
            </a:r>
            <a:endParaRPr lang="zh-CN" altLang="en-US" sz="4800" b="1" dirty="0">
              <a:solidFill>
                <a:srgbClr val="2F5596"/>
              </a:solidFill>
              <a:effectLst>
                <a:outerShdw blurRad="25400" dist="25400" dir="2700000" algn="tl">
                  <a:srgbClr val="000000">
                    <a:alpha val="34000"/>
                  </a:srgbClr>
                </a:out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085" y="1988820"/>
            <a:ext cx="5892800" cy="3979545"/>
          </a:xfrm>
          <a:prstGeom prst="rect">
            <a:avLst/>
          </a:prstGeom>
        </p:spPr>
      </p:pic>
      <p:sp>
        <p:nvSpPr>
          <p:cNvPr id="3" name="TextBox 7"/>
          <p:cNvSpPr txBox="1"/>
          <p:nvPr/>
        </p:nvSpPr>
        <p:spPr>
          <a:xfrm>
            <a:off x="553085" y="404495"/>
            <a:ext cx="8741410" cy="11988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sz="2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Neue" panose="02000503000000020004"/>
              </a:rPr>
              <a:t>登录网址：</a:t>
            </a:r>
            <a:r>
              <a:rPr lang="zh-CN" sz="2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Neue" panose="02000503000000020004"/>
                <a:hlinkClick r:id="rId2" action="ppaction://hlinkfile"/>
              </a:rPr>
              <a:t>https://yjs.hbue.edu.cn/</a:t>
            </a:r>
            <a:endParaRPr lang="zh-CN" sz="2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Helvetica Neue" panose="02000503000000020004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2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Helvetica Neue" panose="02000503000000020004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Neue" panose="02000503000000020004"/>
              </a:rPr>
              <a:t>点击信息管理系统，进行统一身份认证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Helvetica Neue" panose="020005030000000200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14639"/>
          <a:stretch>
            <a:fillRect/>
          </a:stretch>
        </p:blipFill>
        <p:spPr>
          <a:xfrm>
            <a:off x="6673850" y="1988820"/>
            <a:ext cx="5194935" cy="3727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>
        <p:blinds dir="vert"/>
      </p:transition>
    </mc:Choice>
    <mc:Fallback>
      <p:transition spd="slow" advClick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40740" y="851535"/>
            <a:ext cx="100018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点击左侧菜单栏中的【导师应用中心】</a:t>
            </a:r>
            <a:r>
              <a:rPr lang="en-US" altLang="zh-CN"/>
              <a:t>→</a:t>
            </a:r>
            <a:r>
              <a:rPr lang="zh-CN" altLang="en-US"/>
              <a:t>【</a:t>
            </a:r>
            <a:r>
              <a:rPr lang="zh-CN" altLang="en-US">
                <a:solidFill>
                  <a:schemeClr val="tx1"/>
                </a:solidFill>
              </a:rPr>
              <a:t>开题申请审核</a:t>
            </a:r>
            <a:r>
              <a:rPr lang="zh-CN" altLang="en-US"/>
              <a:t>】</a:t>
            </a:r>
            <a:r>
              <a:rPr lang="zh-CN" altLang="en-US">
                <a:solidFill>
                  <a:schemeClr val="tx1"/>
                </a:solidFill>
              </a:rPr>
              <a:t>审核</a:t>
            </a:r>
            <a:r>
              <a:rPr lang="zh-CN" altLang="en-US"/>
              <a:t>学生的</a:t>
            </a:r>
            <a:r>
              <a:rPr lang="zh-CN" altLang="en-US">
                <a:solidFill>
                  <a:schemeClr val="tx1"/>
                </a:solidFill>
              </a:rPr>
              <a:t>开题申请，审核页面默认为所有年度学生，如有需要可在顶部筛选框进行年度，批次</a:t>
            </a:r>
            <a:r>
              <a:rPr lang="zh-CN" altLang="en-US">
                <a:solidFill>
                  <a:schemeClr val="tx1"/>
                </a:solidFill>
              </a:rPr>
              <a:t>筛选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940" y="332105"/>
            <a:ext cx="5334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Neue" panose="02000503000000020004"/>
              </a:rPr>
              <a:t>开题申请审核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Helvetica Neue" panose="020005030000000200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795" y="1556385"/>
            <a:ext cx="7827645" cy="30994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0" y="3789045"/>
            <a:ext cx="7521575" cy="29838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PRING_ULTRA_SCORM_COURSE_ID" val="4EE693D3-6CB5-4A87-B8C8-F9879B44F82A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总结.pptx"/>
  <p:tag name="commondata" val="eyJoZGlkIjoiZjhjYjVmZGMyNGE3YzVkNDQ1MmNlZDY3NTkzNzk2MjU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ixtnfs3">
      <a:majorFont>
        <a:latin typeface="FZZhengHeiS-R-GB"/>
        <a:ea typeface="FZHei-B01S"/>
        <a:cs typeface=""/>
      </a:majorFont>
      <a:minorFont>
        <a:latin typeface="FZZhengHeiS-R-GB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WPS 演示</Application>
  <PresentationFormat>自定义</PresentationFormat>
  <Paragraphs>12</Paragraphs>
  <Slides>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21" baseType="lpstr">
      <vt:lpstr>Arial</vt:lpstr>
      <vt:lpstr>宋体</vt:lpstr>
      <vt:lpstr>Wingdings</vt:lpstr>
      <vt:lpstr>方正黑体简体</vt:lpstr>
      <vt:lpstr>微软雅黑</vt:lpstr>
      <vt:lpstr>思源黑体</vt:lpstr>
      <vt:lpstr>Aparajita</vt:lpstr>
      <vt:lpstr>Nirmala UI</vt:lpstr>
      <vt:lpstr>Arial</vt:lpstr>
      <vt:lpstr>Helvetica Neue</vt:lpstr>
      <vt:lpstr>FZZhengHeiS-R-GB</vt:lpstr>
      <vt:lpstr>Segoe Print</vt:lpstr>
      <vt:lpstr>Arial Unicode MS</vt:lpstr>
      <vt:lpstr>Calibri</vt:lpstr>
      <vt:lpstr>FZHei-B01S</vt:lpstr>
      <vt:lpstr>黑体</vt:lpstr>
      <vt:lpstr>第一PPT，www.1ppt.com</vt:lpstr>
      <vt:lpstr>自定义设计方案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年终总结</dc:title>
  <dc:creator/>
  <cp:keywords>www.1ppt.com</cp:keywords>
  <dc:description>www.1ppt.com</dc:description>
  <cp:lastModifiedBy>Augest々==INTL</cp:lastModifiedBy>
  <cp:revision>3</cp:revision>
  <dcterms:created xsi:type="dcterms:W3CDTF">2026-03-03T01:51:00Z</dcterms:created>
  <dcterms:modified xsi:type="dcterms:W3CDTF">2026-03-03T02:35:53Z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0D26DA207DD6412794036A7DFB39B4B1_13</vt:lpwstr>
  </property>
  <property fmtid="{D5CDD505-2E9C-101B-9397-08002B2CF9AE}" pid="3" name="KSOProductBuildVer">
    <vt:lpwstr>2052-12.1.0.25225</vt:lpwstr>
  </property>
</Properties>
</file>